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5" r:id="rId11"/>
    <p:sldId id="266" r:id="rId12"/>
    <p:sldId id="272" r:id="rId13"/>
    <p:sldId id="268" r:id="rId14"/>
    <p:sldId id="269" r:id="rId15"/>
    <p:sldId id="270" r:id="rId16"/>
    <p:sldId id="271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nghao Zheng" initials="HZ" lastIdx="1" clrIdx="0">
    <p:extLst>
      <p:ext uri="{19B8F6BF-5375-455C-9EA6-DF929625EA0E}">
        <p15:presenceInfo xmlns:p15="http://schemas.microsoft.com/office/powerpoint/2012/main" userId="fa8cbaa5fd12dc3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092EAB-DCE8-477D-917E-8C6928931F8C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035C3C23-A06B-465A-BDF9-0DE5171B7DB9}">
      <dgm:prSet/>
      <dgm:spPr/>
      <dgm:t>
        <a:bodyPr/>
        <a:lstStyle/>
        <a:p>
          <a:r>
            <a:rPr lang="en-US" i="1" dirty="0"/>
            <a:t>Which machine learning based approach is best suited for this problem? </a:t>
          </a:r>
          <a:endParaRPr lang="zh-CN" dirty="0"/>
        </a:p>
      </dgm:t>
    </dgm:pt>
    <dgm:pt modelId="{7EAF2A47-80E8-4900-84C1-7EAC196D1FEC}" type="parTrans" cxnId="{0ED2E704-EF8F-4847-ADE7-1F311AD96C07}">
      <dgm:prSet/>
      <dgm:spPr/>
      <dgm:t>
        <a:bodyPr/>
        <a:lstStyle/>
        <a:p>
          <a:endParaRPr lang="zh-CN" altLang="en-US"/>
        </a:p>
      </dgm:t>
    </dgm:pt>
    <dgm:pt modelId="{585DB8F0-CE57-45C2-8292-5A1815777A2F}" type="sibTrans" cxnId="{0ED2E704-EF8F-4847-ADE7-1F311AD96C07}">
      <dgm:prSet/>
      <dgm:spPr/>
      <dgm:t>
        <a:bodyPr/>
        <a:lstStyle/>
        <a:p>
          <a:endParaRPr lang="zh-CN" altLang="en-US"/>
        </a:p>
      </dgm:t>
    </dgm:pt>
    <dgm:pt modelId="{48D7B83A-1181-4784-BF3F-518980DEFAAC}">
      <dgm:prSet/>
      <dgm:spPr/>
      <dgm:t>
        <a:bodyPr/>
        <a:lstStyle/>
        <a:p>
          <a:r>
            <a:rPr lang="en-US" i="1" dirty="0"/>
            <a:t>Are the features learnt from large-scale natural image datasets transferrable to cancer diagnosis? </a:t>
          </a:r>
          <a:endParaRPr lang="zh-CN" dirty="0"/>
        </a:p>
      </dgm:t>
    </dgm:pt>
    <dgm:pt modelId="{C71512A2-566D-4616-B95C-666F865B073D}" type="parTrans" cxnId="{07EE6B1F-5B18-4983-BE52-12D06F53CE4C}">
      <dgm:prSet/>
      <dgm:spPr/>
      <dgm:t>
        <a:bodyPr/>
        <a:lstStyle/>
        <a:p>
          <a:endParaRPr lang="zh-CN" altLang="en-US"/>
        </a:p>
      </dgm:t>
    </dgm:pt>
    <dgm:pt modelId="{24EA8F31-6F2D-4C32-AB2A-814BE40B9F47}" type="sibTrans" cxnId="{07EE6B1F-5B18-4983-BE52-12D06F53CE4C}">
      <dgm:prSet/>
      <dgm:spPr/>
      <dgm:t>
        <a:bodyPr/>
        <a:lstStyle/>
        <a:p>
          <a:endParaRPr lang="zh-CN" altLang="en-US"/>
        </a:p>
      </dgm:t>
    </dgm:pt>
    <dgm:pt modelId="{4E7DD587-312E-4CBE-A981-01B6EF84189F}">
      <dgm:prSet/>
      <dgm:spPr/>
      <dgm:t>
        <a:bodyPr/>
        <a:lstStyle/>
        <a:p>
          <a:r>
            <a:rPr lang="en-US" i="1"/>
            <a:t>Does training a compact CNN from scratch provide a better alternative to fine-tuning deep pre-trained models? </a:t>
          </a:r>
          <a:endParaRPr lang="zh-CN"/>
        </a:p>
      </dgm:t>
    </dgm:pt>
    <dgm:pt modelId="{B21A6471-2A9A-4045-9379-E9C754704FC0}" type="parTrans" cxnId="{6B93BF16-6ED9-4253-82CA-47A24603B3D8}">
      <dgm:prSet/>
      <dgm:spPr/>
      <dgm:t>
        <a:bodyPr/>
        <a:lstStyle/>
        <a:p>
          <a:endParaRPr lang="zh-CN" altLang="en-US"/>
        </a:p>
      </dgm:t>
    </dgm:pt>
    <dgm:pt modelId="{D1AA4D39-D81B-48EE-9C4F-3C4B2D63D95E}" type="sibTrans" cxnId="{6B93BF16-6ED9-4253-82CA-47A24603B3D8}">
      <dgm:prSet/>
      <dgm:spPr/>
      <dgm:t>
        <a:bodyPr/>
        <a:lstStyle/>
        <a:p>
          <a:endParaRPr lang="zh-CN" altLang="en-US"/>
        </a:p>
      </dgm:t>
    </dgm:pt>
    <dgm:pt modelId="{5A1AB65F-E81B-428C-B5CF-39AB62DD2F86}" type="pres">
      <dgm:prSet presAssocID="{1E092EAB-DCE8-477D-917E-8C6928931F8C}" presName="Name0" presStyleCnt="0">
        <dgm:presLayoutVars>
          <dgm:dir/>
          <dgm:animLvl val="lvl"/>
          <dgm:resizeHandles val="exact"/>
        </dgm:presLayoutVars>
      </dgm:prSet>
      <dgm:spPr/>
    </dgm:pt>
    <dgm:pt modelId="{7FBE6DD6-5DC9-4E76-BF59-5AC1C0BB6D23}" type="pres">
      <dgm:prSet presAssocID="{4E7DD587-312E-4CBE-A981-01B6EF84189F}" presName="boxAndChildren" presStyleCnt="0"/>
      <dgm:spPr/>
    </dgm:pt>
    <dgm:pt modelId="{FFB8CF75-B7DF-470C-9CAE-17E2D2198715}" type="pres">
      <dgm:prSet presAssocID="{4E7DD587-312E-4CBE-A981-01B6EF84189F}" presName="parentTextBox" presStyleLbl="node1" presStyleIdx="0" presStyleCnt="3"/>
      <dgm:spPr/>
    </dgm:pt>
    <dgm:pt modelId="{A2F8169E-1091-4640-8302-B540E4B2C5B6}" type="pres">
      <dgm:prSet presAssocID="{24EA8F31-6F2D-4C32-AB2A-814BE40B9F47}" presName="sp" presStyleCnt="0"/>
      <dgm:spPr/>
    </dgm:pt>
    <dgm:pt modelId="{D485BC74-1C78-4216-866F-EF6F740A01AE}" type="pres">
      <dgm:prSet presAssocID="{48D7B83A-1181-4784-BF3F-518980DEFAAC}" presName="arrowAndChildren" presStyleCnt="0"/>
      <dgm:spPr/>
    </dgm:pt>
    <dgm:pt modelId="{5935A09E-5692-4263-BFA4-75E7A38E0438}" type="pres">
      <dgm:prSet presAssocID="{48D7B83A-1181-4784-BF3F-518980DEFAAC}" presName="parentTextArrow" presStyleLbl="node1" presStyleIdx="1" presStyleCnt="3"/>
      <dgm:spPr/>
    </dgm:pt>
    <dgm:pt modelId="{9BB1A03E-8078-4F19-9C6E-6766D438019C}" type="pres">
      <dgm:prSet presAssocID="{585DB8F0-CE57-45C2-8292-5A1815777A2F}" presName="sp" presStyleCnt="0"/>
      <dgm:spPr/>
    </dgm:pt>
    <dgm:pt modelId="{96AD635C-9E59-4BD5-AE14-012F8C5F1CC4}" type="pres">
      <dgm:prSet presAssocID="{035C3C23-A06B-465A-BDF9-0DE5171B7DB9}" presName="arrowAndChildren" presStyleCnt="0"/>
      <dgm:spPr/>
    </dgm:pt>
    <dgm:pt modelId="{74021CF4-81EE-465E-9CB1-D021929C81F7}" type="pres">
      <dgm:prSet presAssocID="{035C3C23-A06B-465A-BDF9-0DE5171B7DB9}" presName="parentTextArrow" presStyleLbl="node1" presStyleIdx="2" presStyleCnt="3"/>
      <dgm:spPr/>
    </dgm:pt>
  </dgm:ptLst>
  <dgm:cxnLst>
    <dgm:cxn modelId="{0ED2E704-EF8F-4847-ADE7-1F311AD96C07}" srcId="{1E092EAB-DCE8-477D-917E-8C6928931F8C}" destId="{035C3C23-A06B-465A-BDF9-0DE5171B7DB9}" srcOrd="0" destOrd="0" parTransId="{7EAF2A47-80E8-4900-84C1-7EAC196D1FEC}" sibTransId="{585DB8F0-CE57-45C2-8292-5A1815777A2F}"/>
    <dgm:cxn modelId="{6B93BF16-6ED9-4253-82CA-47A24603B3D8}" srcId="{1E092EAB-DCE8-477D-917E-8C6928931F8C}" destId="{4E7DD587-312E-4CBE-A981-01B6EF84189F}" srcOrd="2" destOrd="0" parTransId="{B21A6471-2A9A-4045-9379-E9C754704FC0}" sibTransId="{D1AA4D39-D81B-48EE-9C4F-3C4B2D63D95E}"/>
    <dgm:cxn modelId="{5C348117-C88E-41E9-8B9E-9D871EB9CA12}" type="presOf" srcId="{035C3C23-A06B-465A-BDF9-0DE5171B7DB9}" destId="{74021CF4-81EE-465E-9CB1-D021929C81F7}" srcOrd="0" destOrd="0" presId="urn:microsoft.com/office/officeart/2005/8/layout/process4"/>
    <dgm:cxn modelId="{07EE6B1F-5B18-4983-BE52-12D06F53CE4C}" srcId="{1E092EAB-DCE8-477D-917E-8C6928931F8C}" destId="{48D7B83A-1181-4784-BF3F-518980DEFAAC}" srcOrd="1" destOrd="0" parTransId="{C71512A2-566D-4616-B95C-666F865B073D}" sibTransId="{24EA8F31-6F2D-4C32-AB2A-814BE40B9F47}"/>
    <dgm:cxn modelId="{3EE57E24-2141-4CD7-8222-91C69E22EB24}" type="presOf" srcId="{48D7B83A-1181-4784-BF3F-518980DEFAAC}" destId="{5935A09E-5692-4263-BFA4-75E7A38E0438}" srcOrd="0" destOrd="0" presId="urn:microsoft.com/office/officeart/2005/8/layout/process4"/>
    <dgm:cxn modelId="{82D1018C-42BF-4032-ABB5-118FDB5C0D5D}" type="presOf" srcId="{4E7DD587-312E-4CBE-A981-01B6EF84189F}" destId="{FFB8CF75-B7DF-470C-9CAE-17E2D2198715}" srcOrd="0" destOrd="0" presId="urn:microsoft.com/office/officeart/2005/8/layout/process4"/>
    <dgm:cxn modelId="{1E6DABB5-2660-4278-967F-42DC233FC0C6}" type="presOf" srcId="{1E092EAB-DCE8-477D-917E-8C6928931F8C}" destId="{5A1AB65F-E81B-428C-B5CF-39AB62DD2F86}" srcOrd="0" destOrd="0" presId="urn:microsoft.com/office/officeart/2005/8/layout/process4"/>
    <dgm:cxn modelId="{2D5C9A2B-C0FE-4D43-A633-707400CB458F}" type="presParOf" srcId="{5A1AB65F-E81B-428C-B5CF-39AB62DD2F86}" destId="{7FBE6DD6-5DC9-4E76-BF59-5AC1C0BB6D23}" srcOrd="0" destOrd="0" presId="urn:microsoft.com/office/officeart/2005/8/layout/process4"/>
    <dgm:cxn modelId="{89E651E2-5A3B-48D2-9B20-32C288E468C0}" type="presParOf" srcId="{7FBE6DD6-5DC9-4E76-BF59-5AC1C0BB6D23}" destId="{FFB8CF75-B7DF-470C-9CAE-17E2D2198715}" srcOrd="0" destOrd="0" presId="urn:microsoft.com/office/officeart/2005/8/layout/process4"/>
    <dgm:cxn modelId="{7B4CA973-ED60-407D-9AF5-768E0BD99650}" type="presParOf" srcId="{5A1AB65F-E81B-428C-B5CF-39AB62DD2F86}" destId="{A2F8169E-1091-4640-8302-B540E4B2C5B6}" srcOrd="1" destOrd="0" presId="urn:microsoft.com/office/officeart/2005/8/layout/process4"/>
    <dgm:cxn modelId="{0A9F667E-2761-42C9-A353-D99D9F0E2344}" type="presParOf" srcId="{5A1AB65F-E81B-428C-B5CF-39AB62DD2F86}" destId="{D485BC74-1C78-4216-866F-EF6F740A01AE}" srcOrd="2" destOrd="0" presId="urn:microsoft.com/office/officeart/2005/8/layout/process4"/>
    <dgm:cxn modelId="{B2683120-60EB-43E5-9FB4-8D0E523A3D49}" type="presParOf" srcId="{D485BC74-1C78-4216-866F-EF6F740A01AE}" destId="{5935A09E-5692-4263-BFA4-75E7A38E0438}" srcOrd="0" destOrd="0" presId="urn:microsoft.com/office/officeart/2005/8/layout/process4"/>
    <dgm:cxn modelId="{429EE86D-A682-4EF3-BA12-174039E8A3B2}" type="presParOf" srcId="{5A1AB65F-E81B-428C-B5CF-39AB62DD2F86}" destId="{9BB1A03E-8078-4F19-9C6E-6766D438019C}" srcOrd="3" destOrd="0" presId="urn:microsoft.com/office/officeart/2005/8/layout/process4"/>
    <dgm:cxn modelId="{5F91366A-70EF-4212-8BF9-9FABDBDAA92E}" type="presParOf" srcId="{5A1AB65F-E81B-428C-B5CF-39AB62DD2F86}" destId="{96AD635C-9E59-4BD5-AE14-012F8C5F1CC4}" srcOrd="4" destOrd="0" presId="urn:microsoft.com/office/officeart/2005/8/layout/process4"/>
    <dgm:cxn modelId="{401C5782-D51C-41CA-A2EF-71B771283CE9}" type="presParOf" srcId="{96AD635C-9E59-4BD5-AE14-012F8C5F1CC4}" destId="{74021CF4-81EE-465E-9CB1-D021929C81F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8CF75-B7DF-470C-9CAE-17E2D2198715}">
      <dsp:nvSpPr>
        <dsp:cNvPr id="0" name=""/>
        <dsp:cNvSpPr/>
      </dsp:nvSpPr>
      <dsp:spPr>
        <a:xfrm>
          <a:off x="0" y="3028118"/>
          <a:ext cx="10058399" cy="9938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1" kern="1200"/>
            <a:t>Does training a compact CNN from scratch provide a better alternative to fine-tuning deep pre-trained models? </a:t>
          </a:r>
          <a:endParaRPr lang="zh-CN" sz="2300" kern="1200"/>
        </a:p>
      </dsp:txBody>
      <dsp:txXfrm>
        <a:off x="0" y="3028118"/>
        <a:ext cx="10058399" cy="993895"/>
      </dsp:txXfrm>
    </dsp:sp>
    <dsp:sp modelId="{5935A09E-5692-4263-BFA4-75E7A38E0438}">
      <dsp:nvSpPr>
        <dsp:cNvPr id="0" name=""/>
        <dsp:cNvSpPr/>
      </dsp:nvSpPr>
      <dsp:spPr>
        <a:xfrm rot="10800000">
          <a:off x="0" y="1514414"/>
          <a:ext cx="10058399" cy="152861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1" kern="1200" dirty="0"/>
            <a:t>Are the features learnt from large-scale natural image datasets transferrable to cancer diagnosis? </a:t>
          </a:r>
          <a:endParaRPr lang="zh-CN" sz="2300" kern="1200" dirty="0"/>
        </a:p>
      </dsp:txBody>
      <dsp:txXfrm rot="10800000">
        <a:off x="0" y="1514414"/>
        <a:ext cx="10058399" cy="993246"/>
      </dsp:txXfrm>
    </dsp:sp>
    <dsp:sp modelId="{74021CF4-81EE-465E-9CB1-D021929C81F7}">
      <dsp:nvSpPr>
        <dsp:cNvPr id="0" name=""/>
        <dsp:cNvSpPr/>
      </dsp:nvSpPr>
      <dsp:spPr>
        <a:xfrm rot="10800000">
          <a:off x="0" y="711"/>
          <a:ext cx="10058399" cy="152861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1" kern="1200" dirty="0"/>
            <a:t>Which machine learning based approach is best suited for this problem? </a:t>
          </a:r>
          <a:endParaRPr lang="zh-CN" sz="2300" kern="1200" dirty="0"/>
        </a:p>
      </dsp:txBody>
      <dsp:txXfrm rot="10800000">
        <a:off x="0" y="711"/>
        <a:ext cx="10058399" cy="993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B2F3-AF4C-46B4-A38E-0CC336FD6803}" type="datetimeFigureOut">
              <a:rPr lang="zh-CN" altLang="en-US" smtClean="0"/>
              <a:t>2019/4/29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7C65-FA07-4AAA-B2E6-AD8E36B69FD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71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B2F3-AF4C-46B4-A38E-0CC336FD6803}" type="datetimeFigureOut">
              <a:rPr lang="zh-CN" altLang="en-US" smtClean="0"/>
              <a:t>2019/4/29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7C65-FA07-4AAA-B2E6-AD8E36B69F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569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B2F3-AF4C-46B4-A38E-0CC336FD6803}" type="datetimeFigureOut">
              <a:rPr lang="zh-CN" altLang="en-US" smtClean="0"/>
              <a:t>2019/4/29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7C65-FA07-4AAA-B2E6-AD8E36B69F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63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B2F3-AF4C-46B4-A38E-0CC336FD6803}" type="datetimeFigureOut">
              <a:rPr lang="zh-CN" altLang="en-US" smtClean="0"/>
              <a:t>2019/4/29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7C65-FA07-4AAA-B2E6-AD8E36B69F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47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B2F3-AF4C-46B4-A38E-0CC336FD6803}" type="datetimeFigureOut">
              <a:rPr lang="zh-CN" altLang="en-US" smtClean="0"/>
              <a:t>2019/4/29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7C65-FA07-4AAA-B2E6-AD8E36B69FD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72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B2F3-AF4C-46B4-A38E-0CC336FD6803}" type="datetimeFigureOut">
              <a:rPr lang="zh-CN" altLang="en-US" smtClean="0"/>
              <a:t>2019/4/29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7C65-FA07-4AAA-B2E6-AD8E36B69F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16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B2F3-AF4C-46B4-A38E-0CC336FD6803}" type="datetimeFigureOut">
              <a:rPr lang="zh-CN" altLang="en-US" smtClean="0"/>
              <a:t>2019/4/29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7C65-FA07-4AAA-B2E6-AD8E36B69F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429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B2F3-AF4C-46B4-A38E-0CC336FD6803}" type="datetimeFigureOut">
              <a:rPr lang="zh-CN" altLang="en-US" smtClean="0"/>
              <a:t>2019/4/29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7C65-FA07-4AAA-B2E6-AD8E36B69F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133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B2F3-AF4C-46B4-A38E-0CC336FD6803}" type="datetimeFigureOut">
              <a:rPr lang="zh-CN" altLang="en-US" smtClean="0"/>
              <a:t>2019/4/29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7C65-FA07-4AAA-B2E6-AD8E36B69F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094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0F1B2F3-AF4C-46B4-A38E-0CC336FD6803}" type="datetimeFigureOut">
              <a:rPr lang="zh-CN" altLang="en-US" smtClean="0"/>
              <a:t>2019/4/29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287C65-FA07-4AAA-B2E6-AD8E36B69F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408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B2F3-AF4C-46B4-A38E-0CC336FD6803}" type="datetimeFigureOut">
              <a:rPr lang="zh-CN" altLang="en-US" smtClean="0"/>
              <a:t>2019/4/29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7C65-FA07-4AAA-B2E6-AD8E36B69F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7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0F1B2F3-AF4C-46B4-A38E-0CC336FD6803}" type="datetimeFigureOut">
              <a:rPr lang="zh-CN" altLang="en-US" smtClean="0"/>
              <a:t>2019/4/29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A287C65-FA07-4AAA-B2E6-AD8E36B69FD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13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EA4CA0-54FC-454A-A919-E2C1E91882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zh-CN" altLang="en-US" dirty="0"/>
            </a:br>
            <a:r>
              <a:rPr lang="zh-CN" altLang="en-US" dirty="0"/>
              <a:t> </a:t>
            </a:r>
            <a:br>
              <a:rPr lang="zh-CN" altLang="en-US" dirty="0"/>
            </a:br>
            <a:r>
              <a:rPr lang="en-US" altLang="zh-CN" dirty="0"/>
              <a:t>Colorectal cancer diagnosis from histology images: </a:t>
            </a:r>
            <a:br>
              <a:rPr lang="en-US" altLang="zh-CN" dirty="0"/>
            </a:br>
            <a:r>
              <a:rPr lang="en-US" altLang="zh-CN" dirty="0"/>
              <a:t>A comparative study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75A5263-FC97-4DFA-8D88-EF13475C3E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en-US" altLang="zh-CN" dirty="0"/>
              <a:t>Honghao Zheng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6587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8A6309-F87C-4DA1-AA49-A127DD588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Transfer CNN on IncV3 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FCAF3A84-AA5D-4236-B1AF-A15DEB886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940" y="1892024"/>
            <a:ext cx="11895060" cy="442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59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B45F6-093D-40E6-85A4-EA3322007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Adapative</a:t>
            </a:r>
            <a:r>
              <a:rPr lang="en-US" altLang="zh-CN" dirty="0"/>
              <a:t> CNN 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373E2C5-0758-4478-BF78-268562833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35" y="1910079"/>
            <a:ext cx="6819900" cy="3663497"/>
          </a:xfrm>
        </p:spPr>
      </p:pic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4B3CC738-7536-40EE-A011-19F403832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125024"/>
              </p:ext>
            </p:extLst>
          </p:nvPr>
        </p:nvGraphicFramePr>
        <p:xfrm>
          <a:off x="8156574" y="2334260"/>
          <a:ext cx="3454402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1">
                  <a:extLst>
                    <a:ext uri="{9D8B030D-6E8A-4147-A177-3AD203B41FA5}">
                      <a16:colId xmlns:a16="http://schemas.microsoft.com/office/drawing/2014/main" val="3980137082"/>
                    </a:ext>
                  </a:extLst>
                </a:gridCol>
                <a:gridCol w="1727201">
                  <a:extLst>
                    <a:ext uri="{9D8B030D-6E8A-4147-A177-3AD203B41FA5}">
                      <a16:colId xmlns:a16="http://schemas.microsoft.com/office/drawing/2014/main" val="2196340412"/>
                    </a:ext>
                  </a:extLst>
                </a:gridCol>
              </a:tblGrid>
              <a:tr h="362594">
                <a:tc>
                  <a:txBody>
                    <a:bodyPr/>
                    <a:lstStyle/>
                    <a:p>
                      <a:r>
                        <a:rPr lang="en-US" altLang="zh-CN" dirty="0"/>
                        <a:t>Parameter Name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Value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020398"/>
                  </a:ext>
                </a:extLst>
              </a:tr>
              <a:tr h="625847">
                <a:tc>
                  <a:txBody>
                    <a:bodyPr/>
                    <a:lstStyle/>
                    <a:p>
                      <a:r>
                        <a:rPr lang="en-US" altLang="zh-CN" dirty="0"/>
                        <a:t>Convolutional filter Size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492122"/>
                  </a:ext>
                </a:extLst>
              </a:tr>
              <a:tr h="362594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Subsamplling</a:t>
                      </a:r>
                      <a:r>
                        <a:rPr lang="en-US" altLang="zh-CN" dirty="0"/>
                        <a:t> factor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880908"/>
                  </a:ext>
                </a:extLst>
              </a:tr>
              <a:tr h="357627">
                <a:tc>
                  <a:txBody>
                    <a:bodyPr/>
                    <a:lstStyle/>
                    <a:p>
                      <a:r>
                        <a:rPr lang="en-US" altLang="zh-CN" dirty="0"/>
                        <a:t>CNN Layer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478537"/>
                  </a:ext>
                </a:extLst>
              </a:tr>
              <a:tr h="357627">
                <a:tc>
                  <a:txBody>
                    <a:bodyPr/>
                    <a:lstStyle/>
                    <a:p>
                      <a:r>
                        <a:rPr lang="en-US" altLang="zh-CN" dirty="0"/>
                        <a:t>MLP Layer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656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7878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3A45E4-C61C-480A-9882-5C4F05AE9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Performance </a:t>
            </a:r>
            <a:r>
              <a:rPr lang="en-US" altLang="zh-CN" dirty="0" err="1"/>
              <a:t>Evalution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EEABC7-5009-4186-BB69-F07D28852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en-US" altLang="zh-CN" sz="2800" dirty="0"/>
              <a:t>5 fold cross validation</a:t>
            </a:r>
          </a:p>
          <a:p>
            <a:r>
              <a:rPr lang="en-US" altLang="zh-CN" sz="2800" dirty="0"/>
              <a:t>Train-test split percentage set to 80%</a:t>
            </a:r>
          </a:p>
          <a:p>
            <a:pPr marL="0" indent="0">
              <a:buNone/>
            </a:pPr>
            <a:r>
              <a:rPr lang="en-US" altLang="zh-CN" sz="2800" dirty="0"/>
              <a:t> 160 images and corresponding 3200 patches used in train and rest in test set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68726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09D879-824C-4FF0-B01F-3FBFD57C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 of the Traditional ML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E0C462-03DE-40F9-BBD5-0D757ADDC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BC382493-195B-4178-9B3F-5BBA2E9DA1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349792"/>
              </p:ext>
            </p:extLst>
          </p:nvPr>
        </p:nvGraphicFramePr>
        <p:xfrm>
          <a:off x="1879600" y="2295525"/>
          <a:ext cx="8128001" cy="261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950666905"/>
                    </a:ext>
                  </a:extLst>
                </a:gridCol>
                <a:gridCol w="925286">
                  <a:extLst>
                    <a:ext uri="{9D8B030D-6E8A-4147-A177-3AD203B41FA5}">
                      <a16:colId xmlns:a16="http://schemas.microsoft.com/office/drawing/2014/main" val="343459962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11205102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23572911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60732789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93620277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180468540"/>
                    </a:ext>
                  </a:extLst>
                </a:gridCol>
              </a:tblGrid>
              <a:tr h="318559">
                <a:tc rowSpan="2">
                  <a:txBody>
                    <a:bodyPr/>
                    <a:lstStyle/>
                    <a:p>
                      <a:r>
                        <a:rPr lang="en-US" altLang="zh-CN" dirty="0"/>
                        <a:t>Method</a:t>
                      </a:r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altLang="zh-CN" dirty="0"/>
                        <a:t>Cancer Identification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altLang="zh-CN" dirty="0"/>
                        <a:t>Cancer </a:t>
                      </a:r>
                      <a:r>
                        <a:rPr lang="en-US" altLang="zh-CN" dirty="0" err="1"/>
                        <a:t>Dectection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494314"/>
                  </a:ext>
                </a:extLst>
              </a:tr>
              <a:tr h="3962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RBF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Linear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Poly.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RBF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Linear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Poly.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656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rLPQ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67.5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74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84.5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83.5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905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rLBP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57.5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65.5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82.5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840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Uni </a:t>
                      </a:r>
                      <a:r>
                        <a:rPr lang="en-US" altLang="zh-CN" dirty="0" err="1"/>
                        <a:t>rLBP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56.5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59.5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79.5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815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Haralick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42.5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164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rLPQ</a:t>
                      </a:r>
                      <a:r>
                        <a:rPr lang="en-US" altLang="zh-CN" dirty="0"/>
                        <a:t> + </a:t>
                      </a:r>
                      <a:r>
                        <a:rPr lang="en-US" altLang="zh-CN" dirty="0" err="1"/>
                        <a:t>rLBP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73.5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74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512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61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A48D50-7428-4573-8DF8-F92FC9A3F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CNN Detection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E1E4817B-8A95-4EE7-9E16-971C266250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9383" y="2109153"/>
            <a:ext cx="57150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51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9142BB-1952-4E3B-9306-90B93A716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CNN Cancer identification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C3B81150-270E-436A-99AD-5262A89F04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4644" y="2468450"/>
            <a:ext cx="8262711" cy="353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3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2F7FC3-1877-4F45-B064-626596287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Answer of Q&amp;A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2C38BD-4A1E-4271-B4EE-351DA8D6C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Q: </a:t>
            </a:r>
            <a:r>
              <a:rPr lang="en-US" altLang="zh-CN" sz="2400" i="1" dirty="0"/>
              <a:t>Which machine learning based approach is best suited for this problem? </a:t>
            </a:r>
            <a:endParaRPr lang="zh-CN" altLang="zh-CN" sz="2400" dirty="0"/>
          </a:p>
          <a:p>
            <a:r>
              <a:rPr lang="en-US" altLang="zh-CN" sz="2400" dirty="0"/>
              <a:t>A</a:t>
            </a:r>
            <a:r>
              <a:rPr lang="en-US" altLang="zh-CN" sz="2400" dirty="0">
                <a:solidFill>
                  <a:srgbClr val="FF0000"/>
                </a:solidFill>
              </a:rPr>
              <a:t>: Deep CNN</a:t>
            </a:r>
          </a:p>
          <a:p>
            <a:r>
              <a:rPr lang="en-US" altLang="zh-CN" sz="2400" dirty="0"/>
              <a:t>Q: </a:t>
            </a:r>
            <a:r>
              <a:rPr lang="en-US" altLang="zh-CN" sz="2400" i="1" dirty="0"/>
              <a:t>Are the features learnt from large-scale natural image datasets transferrable to cancer diagnosis? </a:t>
            </a:r>
            <a:endParaRPr lang="zh-CN" altLang="zh-CN" sz="2400" dirty="0"/>
          </a:p>
          <a:p>
            <a:r>
              <a:rPr lang="en-US" altLang="zh-CN" sz="2400" dirty="0"/>
              <a:t>A: </a:t>
            </a:r>
            <a:r>
              <a:rPr lang="en-US" altLang="zh-CN" sz="2400" dirty="0">
                <a:solidFill>
                  <a:srgbClr val="FF0000"/>
                </a:solidFill>
              </a:rPr>
              <a:t>Inception V3 used, and we did the fine-tune on the interest task</a:t>
            </a:r>
          </a:p>
          <a:p>
            <a:r>
              <a:rPr lang="en-US" altLang="zh-CN" sz="2400" dirty="0"/>
              <a:t>Q:</a:t>
            </a:r>
            <a:r>
              <a:rPr lang="zh-CN" altLang="en-US" sz="2400" dirty="0"/>
              <a:t> </a:t>
            </a:r>
            <a:r>
              <a:rPr lang="en-US" altLang="zh-CN" sz="2400" i="1" dirty="0"/>
              <a:t>Does training a compact CNN from scratch provide a better alternative to fine-tuning deep pre-trained models? </a:t>
            </a:r>
            <a:endParaRPr lang="en-US" altLang="zh-CN" sz="2400" dirty="0"/>
          </a:p>
          <a:p>
            <a:r>
              <a:rPr lang="en-US" altLang="zh-CN" sz="2400" dirty="0"/>
              <a:t>A: </a:t>
            </a:r>
            <a:r>
              <a:rPr lang="zh-CN" altLang="en-US" sz="2400" dirty="0"/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we propose a systematic approach by a compact and adaptive CNN and compare its results with the fine-tuned models.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1085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01FABB-E569-4567-92BA-CC2CE3466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666750"/>
            <a:ext cx="10058400" cy="5202344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3B41EF4-F8D9-4253-B22E-C683040F2A38}"/>
              </a:ext>
            </a:extLst>
          </p:cNvPr>
          <p:cNvSpPr/>
          <p:nvPr/>
        </p:nvSpPr>
        <p:spPr>
          <a:xfrm rot="21272833">
            <a:off x="4552647" y="2949047"/>
            <a:ext cx="44008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  <a:endParaRPr lang="zh-CN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3683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04E3FE-B37F-43D2-A282-851C5E6F1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/>
              <a:t>Introduction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23ADD7-1D32-4184-BCE1-06F5FEEC0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developed by advanced of ML</a:t>
            </a:r>
          </a:p>
          <a:p>
            <a:r>
              <a:rPr lang="en-US" altLang="zh-CN" sz="2800" dirty="0"/>
              <a:t>Detection &amp; Identification Colorectal cancer</a:t>
            </a:r>
          </a:p>
          <a:p>
            <a:r>
              <a:rPr lang="en-US" altLang="zh-CN" sz="2800" dirty="0"/>
              <a:t>Improvement from Tradition ML to Deep CNN</a:t>
            </a:r>
          </a:p>
          <a:p>
            <a:r>
              <a:rPr lang="en-US" altLang="zh-CN" sz="2800" dirty="0"/>
              <a:t>Transfer Deep CNN model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43172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8559BD-20F6-411A-8118-9C1BABB5C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paper Aim</a:t>
            </a:r>
            <a:endParaRPr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371102B2-F99D-4852-AB11-75FECB5276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14018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9168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1152AC-E04B-4554-B1E7-F138DF43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588" y="563149"/>
            <a:ext cx="2328256" cy="996950"/>
          </a:xfrm>
        </p:spPr>
        <p:txBody>
          <a:bodyPr/>
          <a:lstStyle/>
          <a:p>
            <a:r>
              <a:rPr lang="en-US" altLang="zh-CN" dirty="0"/>
              <a:t>Dataset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67E3904C-91F7-47EB-8E96-879F16967D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8315" y="2344263"/>
            <a:ext cx="6502785" cy="382473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2D9080C-060A-4F01-BC4A-A3C11BD4E69C}"/>
              </a:ext>
            </a:extLst>
          </p:cNvPr>
          <p:cNvSpPr txBox="1"/>
          <p:nvPr/>
        </p:nvSpPr>
        <p:spPr>
          <a:xfrm>
            <a:off x="9314512" y="5799666"/>
            <a:ext cx="1780208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50*4 image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2ED878B-A2B3-4CBC-BB5F-9CBB56A3924C}"/>
              </a:ext>
            </a:extLst>
          </p:cNvPr>
          <p:cNvSpPr txBox="1"/>
          <p:nvPr/>
        </p:nvSpPr>
        <p:spPr>
          <a:xfrm rot="20895860">
            <a:off x="1207811" y="1997293"/>
            <a:ext cx="149352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Normal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49C8FD9-89DF-472D-BF2A-CF9AF361C0D2}"/>
              </a:ext>
            </a:extLst>
          </p:cNvPr>
          <p:cNvSpPr txBox="1"/>
          <p:nvPr/>
        </p:nvSpPr>
        <p:spPr>
          <a:xfrm>
            <a:off x="4395064" y="1147421"/>
            <a:ext cx="140208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Hyperplastic poly (HP)	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3A471E4-56B2-4E9B-9979-E58D21CB7D14}"/>
              </a:ext>
            </a:extLst>
          </p:cNvPr>
          <p:cNvSpPr txBox="1"/>
          <p:nvPr/>
        </p:nvSpPr>
        <p:spPr>
          <a:xfrm>
            <a:off x="6666472" y="572556"/>
            <a:ext cx="1621599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Tubular Adenoma with low-grade dysplasia 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553725E-E1FF-439D-8263-D33241155B0F}"/>
              </a:ext>
            </a:extLst>
          </p:cNvPr>
          <p:cNvSpPr txBox="1"/>
          <p:nvPr/>
        </p:nvSpPr>
        <p:spPr>
          <a:xfrm rot="21448713">
            <a:off x="9475953" y="2546532"/>
            <a:ext cx="145732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/>
              <a:t>Cancinoma</a:t>
            </a:r>
            <a:endParaRPr lang="zh-CN" altLang="en-US" dirty="0"/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82A2CCFD-357C-4331-B0AF-FD6DD9A8B35C}"/>
              </a:ext>
            </a:extLst>
          </p:cNvPr>
          <p:cNvSpPr/>
          <p:nvPr/>
        </p:nvSpPr>
        <p:spPr>
          <a:xfrm rot="2243423">
            <a:off x="2443677" y="2440961"/>
            <a:ext cx="455327" cy="404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8F60E414-833A-4E30-A1F6-22CA9055F132}"/>
              </a:ext>
            </a:extLst>
          </p:cNvPr>
          <p:cNvSpPr/>
          <p:nvPr/>
        </p:nvSpPr>
        <p:spPr>
          <a:xfrm rot="5400000">
            <a:off x="4868440" y="1825418"/>
            <a:ext cx="455327" cy="404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箭头: 右 13">
            <a:extLst>
              <a:ext uri="{FF2B5EF4-FFF2-40B4-BE49-F238E27FC236}">
                <a16:creationId xmlns:a16="http://schemas.microsoft.com/office/drawing/2014/main" id="{5592E44E-5954-4F7F-90F4-196B81B95934}"/>
              </a:ext>
            </a:extLst>
          </p:cNvPr>
          <p:cNvSpPr/>
          <p:nvPr/>
        </p:nvSpPr>
        <p:spPr>
          <a:xfrm rot="9872844">
            <a:off x="8813540" y="2568005"/>
            <a:ext cx="455327" cy="404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id="{83F61186-7461-4754-8B2A-BEB40B2961EA}"/>
              </a:ext>
            </a:extLst>
          </p:cNvPr>
          <p:cNvSpPr/>
          <p:nvPr/>
        </p:nvSpPr>
        <p:spPr>
          <a:xfrm rot="6582147">
            <a:off x="6705926" y="1979757"/>
            <a:ext cx="455327" cy="404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56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8FAF4C-9C85-48A7-8068-AE5C501A5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Data </a:t>
            </a:r>
            <a:r>
              <a:rPr lang="en-US" altLang="zh-CN" dirty="0" err="1"/>
              <a:t>Arugument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2CA6D17E-CF0A-411D-B2A6-217113629F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3625" y="2429188"/>
            <a:ext cx="8248650" cy="310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5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F6EBE702-EF72-4C45-9145-B8D709A20F5D}"/>
              </a:ext>
            </a:extLst>
          </p:cNvPr>
          <p:cNvSpPr/>
          <p:nvPr/>
        </p:nvSpPr>
        <p:spPr>
          <a:xfrm>
            <a:off x="4332285" y="1895573"/>
            <a:ext cx="2676525" cy="7376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A977C5D1-8E8D-4379-A0F8-0B025F7822AF}"/>
              </a:ext>
            </a:extLst>
          </p:cNvPr>
          <p:cNvSpPr/>
          <p:nvPr/>
        </p:nvSpPr>
        <p:spPr>
          <a:xfrm>
            <a:off x="2257424" y="3584258"/>
            <a:ext cx="7153276" cy="21418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17C0921-00CF-411D-8DA7-BBAEA82B1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Image Enlarge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18FEFA-F1D8-438D-9CF2-1776A3E05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27311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			</a:t>
            </a:r>
          </a:p>
        </p:txBody>
      </p:sp>
      <p:sp>
        <p:nvSpPr>
          <p:cNvPr id="4" name="箭头: 右 3">
            <a:extLst>
              <a:ext uri="{FF2B5EF4-FFF2-40B4-BE49-F238E27FC236}">
                <a16:creationId xmlns:a16="http://schemas.microsoft.com/office/drawing/2014/main" id="{4FCF1E25-2531-4CAE-829A-BB64CCE370C4}"/>
              </a:ext>
            </a:extLst>
          </p:cNvPr>
          <p:cNvSpPr/>
          <p:nvPr/>
        </p:nvSpPr>
        <p:spPr>
          <a:xfrm rot="5400000">
            <a:off x="5303042" y="2783700"/>
            <a:ext cx="757239" cy="666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E68C850-6E7A-400D-A576-E414CD09F87A}"/>
              </a:ext>
            </a:extLst>
          </p:cNvPr>
          <p:cNvSpPr txBox="1"/>
          <p:nvPr/>
        </p:nvSpPr>
        <p:spPr>
          <a:xfrm>
            <a:off x="3136106" y="3906501"/>
            <a:ext cx="591978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4*300*300 patch</a:t>
            </a:r>
          </a:p>
          <a:p>
            <a:pPr algn="ctr"/>
            <a:r>
              <a:rPr lang="en-US" altLang="zh-CN" sz="2000" dirty="0"/>
              <a:t>Each patch extract 20 features</a:t>
            </a:r>
          </a:p>
          <a:p>
            <a:pPr algn="ctr"/>
            <a:r>
              <a:rPr lang="en-US" altLang="zh-CN" sz="2000" dirty="0"/>
              <a:t>Dataset 50 original images * 20 feature = 1000patch and 4*1000 Images as input data</a:t>
            </a:r>
          </a:p>
          <a:p>
            <a:pPr algn="ctr"/>
            <a:endParaRPr lang="en-US" altLang="zh-CN" sz="2000" dirty="0"/>
          </a:p>
          <a:p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DD9168B-DF0F-435C-BB3F-44238AA928D7}"/>
              </a:ext>
            </a:extLst>
          </p:cNvPr>
          <p:cNvSpPr txBox="1"/>
          <p:nvPr/>
        </p:nvSpPr>
        <p:spPr>
          <a:xfrm>
            <a:off x="4332285" y="2019676"/>
            <a:ext cx="233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1*640*480 Image</a:t>
            </a:r>
          </a:p>
        </p:txBody>
      </p:sp>
    </p:spTree>
    <p:extLst>
      <p:ext uri="{BB962C8B-B14F-4D97-AF65-F5344CB8AC3E}">
        <p14:creationId xmlns:p14="http://schemas.microsoft.com/office/powerpoint/2010/main" val="531063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81EBBD-400B-4D1C-A4D8-9FC9197FE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Traditional Learning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B49A53-012D-4D0F-8330-E0BF08116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Feature Extraction descriptor</a:t>
            </a:r>
          </a:p>
          <a:p>
            <a:pPr lvl="1"/>
            <a:r>
              <a:rPr lang="en-US" altLang="zh-CN" sz="2800" dirty="0"/>
              <a:t>Local Binary Pattern(LBP) , rotational invariant LBP(</a:t>
            </a:r>
            <a:r>
              <a:rPr lang="en-US" altLang="zh-CN" sz="2800" dirty="0" err="1"/>
              <a:t>rLBP</a:t>
            </a:r>
            <a:r>
              <a:rPr lang="en-US" altLang="zh-CN" sz="2800" dirty="0"/>
              <a:t>)</a:t>
            </a:r>
          </a:p>
          <a:p>
            <a:pPr lvl="1"/>
            <a:r>
              <a:rPr lang="en-US" altLang="zh-CN" sz="2800" dirty="0"/>
              <a:t>Local Phase Quantization(LPQ), rotational invariant LPQ(</a:t>
            </a:r>
            <a:r>
              <a:rPr lang="en-US" altLang="zh-CN" sz="2800" dirty="0" err="1"/>
              <a:t>rLPQ</a:t>
            </a:r>
            <a:r>
              <a:rPr lang="en-US" altLang="zh-CN" sz="2800" dirty="0"/>
              <a:t>)</a:t>
            </a:r>
          </a:p>
          <a:p>
            <a:pPr lvl="1"/>
            <a:r>
              <a:rPr lang="en-US" altLang="zh-CN" sz="2800" dirty="0"/>
              <a:t>LBP and LPQ can be combined( LBP+LPQ) </a:t>
            </a:r>
          </a:p>
          <a:p>
            <a:r>
              <a:rPr lang="en-US" altLang="zh-CN" sz="2800" dirty="0"/>
              <a:t>Classification Algorithm: SVM</a:t>
            </a:r>
          </a:p>
        </p:txBody>
      </p:sp>
    </p:spTree>
    <p:extLst>
      <p:ext uri="{BB962C8B-B14F-4D97-AF65-F5344CB8AC3E}">
        <p14:creationId xmlns:p14="http://schemas.microsoft.com/office/powerpoint/2010/main" val="2348635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1B7A00-2EE1-4F1C-85B9-1318127F5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Transfer CNN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262239-1E5A-4782-9CF4-3588FD9F8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Extract knowledge from a source problem and applying it to an unrelated target</a:t>
            </a:r>
          </a:p>
          <a:p>
            <a:r>
              <a:rPr lang="en-US" altLang="zh-CN" sz="2800" dirty="0"/>
              <a:t>Move bottom to the top of architecture making features specific for the tasks</a:t>
            </a:r>
          </a:p>
          <a:p>
            <a:r>
              <a:rPr lang="en-US" altLang="zh-CN" sz="2800" dirty="0"/>
              <a:t> retaining the architecture of the original pre-trained CNN model and either using its first few layers as feature extractors, or incrementally updating the weights by resuming training using the data belonging to the task.</a:t>
            </a:r>
          </a:p>
          <a:p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3589689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99059F-10CD-4E4B-8384-71E4F1D4C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IncV3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BFAA08-95C2-4304-BD14-A52B2277F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9642349"/>
      </p:ext>
    </p:extLst>
  </p:cSld>
  <p:clrMapOvr>
    <a:masterClrMapping/>
  </p:clrMapOvr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TM02900769[[fn=回顾]]</Template>
  <TotalTime>543</TotalTime>
  <Words>432</Words>
  <Application>Microsoft Office PowerPoint</Application>
  <PresentationFormat>宽屏</PresentationFormat>
  <Paragraphs>111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0" baseType="lpstr">
      <vt:lpstr>Calibri</vt:lpstr>
      <vt:lpstr>Calibri Light</vt:lpstr>
      <vt:lpstr>回顾</vt:lpstr>
      <vt:lpstr>   Colorectal cancer diagnosis from histology images:  A comparative study</vt:lpstr>
      <vt:lpstr>Introduction</vt:lpstr>
      <vt:lpstr>The paper Aim</vt:lpstr>
      <vt:lpstr>Dataset</vt:lpstr>
      <vt:lpstr>Data Arugument</vt:lpstr>
      <vt:lpstr>Image Enlarge</vt:lpstr>
      <vt:lpstr>Traditional Learning</vt:lpstr>
      <vt:lpstr>Transfer CNN</vt:lpstr>
      <vt:lpstr>IncV3</vt:lpstr>
      <vt:lpstr>Transfer CNN on IncV3 </vt:lpstr>
      <vt:lpstr>Adapative CNN </vt:lpstr>
      <vt:lpstr>Performance Evalution</vt:lpstr>
      <vt:lpstr>Result of the Traditional ML</vt:lpstr>
      <vt:lpstr>CNN Detection</vt:lpstr>
      <vt:lpstr>CNN Cancer identification</vt:lpstr>
      <vt:lpstr>Answer of Q&amp;A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Colorectal cancer diagnosis from histology images:  A comparative study</dc:title>
  <dc:creator>Honghao Zheng</dc:creator>
  <cp:lastModifiedBy>Honghao Zheng</cp:lastModifiedBy>
  <cp:revision>23</cp:revision>
  <dcterms:created xsi:type="dcterms:W3CDTF">2019-04-29T08:17:21Z</dcterms:created>
  <dcterms:modified xsi:type="dcterms:W3CDTF">2019-04-29T17:20:50Z</dcterms:modified>
</cp:coreProperties>
</file>